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8CEA4664-4660-4ED1-BF3F-976C20BB6DDD}" type="slidenum">
              <a:rPr lang="en-US" smtClean="0"/>
              <a:t>‹#›</a:t>
            </a:fld>
            <a:endParaRPr lang="en-US" dirty="0"/>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096000" y="6356350"/>
            <a:ext cx="762000" cy="365125"/>
          </a:xfrm>
        </p:spPr>
        <p:txBody>
          <a:bodyPr/>
          <a:lstStyle/>
          <a:p>
            <a:fld id="{8CEA4664-4660-4ED1-BF3F-976C20BB6DDD}" type="slidenum">
              <a:rPr lang="en-US" smtClean="0"/>
              <a:t>‹#›</a:t>
            </a:fld>
            <a:endParaRPr lang="en-US" dirty="0"/>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5" name="Footer Placeholder 4"/>
          <p:cNvSpPr>
            <a:spLocks noGrp="1"/>
          </p:cNvSpPr>
          <p:nvPr>
            <p:ph type="ftr" sz="quarter" idx="11"/>
          </p:nvPr>
        </p:nvSpPr>
        <p:spPr>
          <a:xfrm>
            <a:off x="5791200" y="6356350"/>
            <a:ext cx="2895600" cy="365125"/>
          </a:xfrm>
        </p:spPr>
        <p:txBody>
          <a:bodyPr/>
          <a:lstStyle/>
          <a:p>
            <a:endParaRPr lang="en-US" dirty="0"/>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8CEA4664-4660-4ED1-BF3F-976C20BB6DDD}" type="slidenum">
              <a:rPr lang="en-US" smtClean="0"/>
              <a:t>‹#›</a:t>
            </a:fld>
            <a:endParaRPr lang="en-US" dirty="0"/>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EA4664-4660-4ED1-BF3F-976C20BB6DDD}"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EA4664-4660-4ED1-BF3F-976C20BB6DDD}"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021B716D-A884-4D71-B0C8-EE0A43C12EF8}" type="datetimeFigureOut">
              <a:rPr lang="en-US" smtClean="0"/>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EA4664-4660-4ED1-BF3F-976C20BB6DDD}"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21B716D-A884-4D71-B0C8-EE0A43C12EF8}" type="datetimeFigureOut">
              <a:rPr lang="en-US" smtClean="0"/>
              <a:t>3/22/2011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8CEA4664-4660-4ED1-BF3F-976C20BB6DDD}" type="slidenum">
              <a:rPr lang="en-US" smtClean="0"/>
              <a:t>‹#›</a:t>
            </a:fld>
            <a:endParaRPr lang="en-US" dirty="0"/>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09800"/>
            <a:ext cx="8686800" cy="1470025"/>
          </a:xfrm>
        </p:spPr>
        <p:txBody>
          <a:bodyPr/>
          <a:lstStyle/>
          <a:p>
            <a:r>
              <a:rPr lang="en-US" sz="8000" dirty="0" smtClean="0">
                <a:latin typeface="Times New Roman" pitchFamily="18" charset="0"/>
                <a:cs typeface="Times New Roman" pitchFamily="18" charset="0"/>
              </a:rPr>
              <a:t>Summarizing and Note </a:t>
            </a:r>
            <a:r>
              <a:rPr lang="en-US" sz="8000" dirty="0">
                <a:latin typeface="Times New Roman" pitchFamily="18" charset="0"/>
                <a:cs typeface="Times New Roman" pitchFamily="18" charset="0"/>
              </a:rPr>
              <a:t>T</a:t>
            </a:r>
            <a:r>
              <a:rPr lang="en-US" sz="8000" dirty="0" smtClean="0">
                <a:latin typeface="Times New Roman" pitchFamily="18" charset="0"/>
                <a:cs typeface="Times New Roman" pitchFamily="18" charset="0"/>
              </a:rPr>
              <a:t>aking</a:t>
            </a:r>
            <a:endParaRPr lang="en-US" sz="8000" dirty="0">
              <a:latin typeface="Times New Roman" pitchFamily="18" charset="0"/>
              <a:cs typeface="Times New Roman" pitchFamily="18" charset="0"/>
            </a:endParaRPr>
          </a:p>
        </p:txBody>
      </p:sp>
      <p:sp>
        <p:nvSpPr>
          <p:cNvPr id="3" name="Subtitle 2"/>
          <p:cNvSpPr>
            <a:spLocks noGrp="1"/>
          </p:cNvSpPr>
          <p:nvPr>
            <p:ph type="subTitle" idx="1"/>
          </p:nvPr>
        </p:nvSpPr>
        <p:spPr/>
        <p:txBody>
          <a:bodyPr>
            <a:noAutofit/>
          </a:bodyPr>
          <a:lstStyle/>
          <a:p>
            <a:r>
              <a:rPr lang="en-US" sz="3600" dirty="0" smtClean="0">
                <a:latin typeface="Times New Roman" pitchFamily="18" charset="0"/>
                <a:cs typeface="Times New Roman" pitchFamily="18" charset="0"/>
              </a:rPr>
              <a:t>Casey Crittenden</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402792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Times New Roman" pitchFamily="18" charset="0"/>
                <a:cs typeface="Times New Roman" pitchFamily="18" charset="0"/>
              </a:rPr>
              <a:t> Description</a:t>
            </a:r>
            <a:endParaRPr lang="en-US" sz="66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00200"/>
            <a:ext cx="8763000" cy="5105400"/>
          </a:xfrm>
        </p:spPr>
        <p:txBody>
          <a:bodyPr>
            <a:normAutofit/>
          </a:bodyPr>
          <a:lstStyle/>
          <a:p>
            <a:r>
              <a:rPr lang="en-US" dirty="0" smtClean="0">
                <a:latin typeface="Times New Roman" pitchFamily="18" charset="0"/>
                <a:cs typeface="Times New Roman" pitchFamily="18" charset="0"/>
              </a:rPr>
              <a:t>One study (Cosmore, 1985) where 100 students’ progress was evaluated regarding summarizing strategies, the average effect size was 1.04 standard deviations above the norm with a percent gain of 35. </a:t>
            </a:r>
          </a:p>
          <a:p>
            <a:r>
              <a:rPr lang="en-US" dirty="0" smtClean="0">
                <a:latin typeface="Times New Roman" pitchFamily="18" charset="0"/>
                <a:cs typeface="Times New Roman" pitchFamily="18" charset="0"/>
              </a:rPr>
              <a:t>Summarizing information contains </a:t>
            </a:r>
            <a:r>
              <a:rPr lang="en-US" dirty="0">
                <a:latin typeface="Times New Roman" pitchFamily="18" charset="0"/>
                <a:cs typeface="Times New Roman" pitchFamily="18" charset="0"/>
              </a:rPr>
              <a:t>three implications: </a:t>
            </a:r>
            <a:r>
              <a:rPr lang="en-US" dirty="0" smtClean="0">
                <a:latin typeface="Times New Roman" pitchFamily="18" charset="0"/>
                <a:cs typeface="Times New Roman" pitchFamily="18" charset="0"/>
              </a:rPr>
              <a:t>deleting information, substituting information, and keeping information. </a:t>
            </a:r>
          </a:p>
          <a:p>
            <a:r>
              <a:rPr lang="en-US" dirty="0" smtClean="0">
                <a:latin typeface="Times New Roman" pitchFamily="18" charset="0"/>
                <a:cs typeface="Times New Roman" pitchFamily="18" charset="0"/>
              </a:rPr>
              <a:t>In order to effectively delete, substitute, and keep information, one is required to analyze the material on a relatively deep level. </a:t>
            </a:r>
          </a:p>
          <a:p>
            <a:r>
              <a:rPr lang="en-US" dirty="0" smtClean="0">
                <a:latin typeface="Times New Roman" pitchFamily="18" charset="0"/>
                <a:cs typeface="Times New Roman" pitchFamily="18" charset="0"/>
              </a:rPr>
              <a:t>Note taking is an important aspect in student progress because students need an effective method where they can easily recall information within their notes. Verbatim note taking is ineffective because it can be done with little to no student attention. </a:t>
            </a:r>
            <a:endParaRPr lang="en-US" dirty="0">
              <a:latin typeface="Times New Roman" pitchFamily="18" charset="0"/>
              <a:cs typeface="Times New Roman" pitchFamily="18" charset="0"/>
            </a:endParaRPr>
          </a:p>
          <a:p>
            <a:pPr marL="0" indent="0">
              <a:buNone/>
            </a:pPr>
            <a:endParaRPr lang="en-US" dirty="0" smtClean="0"/>
          </a:p>
        </p:txBody>
      </p:sp>
    </p:spTree>
    <p:extLst>
      <p:ext uri="{BB962C8B-B14F-4D97-AF65-F5344CB8AC3E}">
        <p14:creationId xmlns:p14="http://schemas.microsoft.com/office/powerpoint/2010/main" val="4224722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Knowing and Learning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00200"/>
            <a:ext cx="8610600" cy="5029200"/>
          </a:xfrm>
        </p:spPr>
        <p:txBody>
          <a:bodyPr/>
          <a:lstStyle/>
          <a:p>
            <a:r>
              <a:rPr lang="en-US" dirty="0" smtClean="0">
                <a:latin typeface="Times New Roman" pitchFamily="18" charset="0"/>
                <a:cs typeface="Times New Roman" pitchFamily="18" charset="0"/>
              </a:rPr>
              <a:t>Summarizing and effective note taking facilitates student learning on a greater level than the standard because students who use this strategy do more than distill information; they filter it. </a:t>
            </a:r>
          </a:p>
          <a:p>
            <a:r>
              <a:rPr lang="en-US" dirty="0" smtClean="0">
                <a:latin typeface="Times New Roman" pitchFamily="18" charset="0"/>
                <a:cs typeface="Times New Roman" pitchFamily="18" charset="0"/>
              </a:rPr>
              <a:t>The way the information is presented to a student can affect their comprehension as well. If a student is presented with new information in a familiar structure, they spend less time evaluating unnecessary information, and they get right to summarizing and consciously preparing notes. </a:t>
            </a:r>
          </a:p>
          <a:p>
            <a:r>
              <a:rPr lang="en-US" dirty="0" smtClean="0">
                <a:latin typeface="Times New Roman" pitchFamily="18" charset="0"/>
                <a:cs typeface="Times New Roman" pitchFamily="18" charset="0"/>
              </a:rPr>
              <a:t>It can be expected that when students take notes, they will not refer to their notes until an exam is approaching. It is important that their notes be direct, easy to understand and comprehend, and organized. A student’s ability to filter and summarize information can be reflected by their notes.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773615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imes New Roman" pitchFamily="18" charset="0"/>
                <a:cs typeface="Times New Roman" pitchFamily="18" charset="0"/>
              </a:rPr>
              <a:t>In Math and Science Classrooms</a:t>
            </a:r>
            <a:endParaRPr lang="en-US" sz="4400" dirty="0">
              <a:latin typeface="Times New Roman" pitchFamily="18" charset="0"/>
              <a:cs typeface="Times New Roman" pitchFamily="18" charset="0"/>
            </a:endParaRPr>
          </a:p>
        </p:txBody>
      </p:sp>
      <p:sp>
        <p:nvSpPr>
          <p:cNvPr id="3" name="Content Placeholder 2"/>
          <p:cNvSpPr>
            <a:spLocks noGrp="1"/>
          </p:cNvSpPr>
          <p:nvPr>
            <p:ph idx="1"/>
          </p:nvPr>
        </p:nvSpPr>
        <p:spPr>
          <a:xfrm>
            <a:off x="0" y="1524000"/>
            <a:ext cx="9144000" cy="5105400"/>
          </a:xfrm>
        </p:spPr>
        <p:txBody>
          <a:bodyPr>
            <a:noAutofit/>
          </a:bodyPr>
          <a:lstStyle/>
          <a:p>
            <a:r>
              <a:rPr lang="en-US" dirty="0" smtClean="0">
                <a:latin typeface="Times New Roman" pitchFamily="18" charset="0"/>
                <a:cs typeface="Times New Roman" pitchFamily="18" charset="0"/>
              </a:rPr>
              <a:t>Cornell notes are proven to be an effective note taking strategy because it causes a student to summarize information, pick out important key terms, filter trivial or unnecessary information, and organize their information for a quick recollection in the future. </a:t>
            </a:r>
          </a:p>
          <a:p>
            <a:r>
              <a:rPr lang="en-US" dirty="0" smtClean="0">
                <a:latin typeface="Times New Roman" pitchFamily="18" charset="0"/>
                <a:cs typeface="Times New Roman" pitchFamily="18" charset="0"/>
              </a:rPr>
              <a:t>Notes should be a work in progress, especially for a math or science class, where information is ongoing. With paragraph like notes, there is little room to edit in the future. If a student uses an outline format, there is plenty of open space that can be used in the future. </a:t>
            </a:r>
          </a:p>
          <a:p>
            <a:r>
              <a:rPr lang="en-US" dirty="0" smtClean="0">
                <a:latin typeface="Times New Roman" pitchFamily="18" charset="0"/>
                <a:cs typeface="Times New Roman" pitchFamily="18" charset="0"/>
              </a:rPr>
              <a:t>For example, a student in a physics class is required to be familiar with many different equations. Many equations are used for multiple units. In an outline note format, students can group variables in a separate section of their page. Speaking from experience as someone who has searched through pages of notes looking for what a single variable represents.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7620200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157</TotalTime>
  <Words>438</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Decatur</vt:lpstr>
      <vt:lpstr>Summarizing and Note Taking</vt:lpstr>
      <vt:lpstr> Description</vt:lpstr>
      <vt:lpstr>In Knowing and Learning</vt:lpstr>
      <vt:lpstr>In Math and Science Classrooms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Summarizing and note taking</dc:title>
  <dc:creator>Casey</dc:creator>
  <cp:lastModifiedBy>Casey</cp:lastModifiedBy>
  <cp:revision>6</cp:revision>
  <dcterms:created xsi:type="dcterms:W3CDTF">2011-03-23T01:16:52Z</dcterms:created>
  <dcterms:modified xsi:type="dcterms:W3CDTF">2011-03-23T03:54:40Z</dcterms:modified>
</cp:coreProperties>
</file>