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78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0D52C-DA1A-4EF4-B68F-7D72680F09E3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C52DB-A5B0-4512-B622-12BC917DE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C52DB-A5B0-4512-B622-12BC917DE5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C52DB-A5B0-4512-B622-12BC917DE59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6411C-1F17-4245-87AB-11479FA98E77}" type="datetime1">
              <a:rPr lang="en-US" smtClean="0"/>
              <a:t>3/22/2011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BDACF-6823-4844-8784-A09649051A0F}" type="datetime1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59AE5-DF6E-42C6-B51B-AAACEDFC1B5E}" type="datetime1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FF7CB-FCC7-4995-9360-0ADD3D22A7C4}" type="datetime1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E0FA4-5EF1-4DF8-8CDE-3138DC4984AE}" type="datetime1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758B5-35FC-469A-BEC0-398AB27AA5F2}" type="datetime1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01787-BB3B-49D6-8B58-44F37C4DA4C1}" type="datetime1">
              <a:rPr lang="en-US" smtClean="0"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4A8530-1A52-41B8-890A-45CC1FE201CF}" type="datetime1">
              <a:rPr lang="en-US" smtClean="0"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8992D-1A4C-43C3-BAF7-860E58AE9CB1}" type="datetime1">
              <a:rPr lang="en-US" smtClean="0"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A9E553-F64A-4314-9D57-218BF617D77B}" type="datetime1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3E32-8518-4DBD-BB2E-4BF06DA0B65A}" type="datetime1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21FDBCC-AB19-4FD3-AC50-F612978523FC}" type="datetime1">
              <a:rPr lang="en-US" smtClean="0"/>
              <a:t>3/22/2011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4800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</a:t>
            </a:r>
            <a:r>
              <a:rPr lang="en-US" sz="3300" b="1" dirty="0" smtClean="0"/>
              <a:t>Activating Prior Knowledge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 </a:t>
            </a:r>
            <a:r>
              <a:rPr lang="en-US" sz="2200" dirty="0" smtClean="0"/>
              <a:t>--- Strategies that </a:t>
            </a:r>
            <a:r>
              <a:rPr lang="en-US" sz="2200" dirty="0" smtClean="0"/>
              <a:t>help students use their </a:t>
            </a:r>
            <a:r>
              <a:rPr lang="en-US" sz="2200" dirty="0" smtClean="0"/>
              <a:t>background </a:t>
            </a:r>
            <a:r>
              <a:rPr lang="en-US" sz="2200" dirty="0" smtClean="0"/>
              <a:t>knowledge to </a:t>
            </a:r>
            <a:r>
              <a:rPr lang="en-US" sz="2200" dirty="0" smtClean="0"/>
              <a:t>  learn </a:t>
            </a:r>
            <a:r>
              <a:rPr lang="en-US" sz="2200" dirty="0" smtClean="0"/>
              <a:t>new </a:t>
            </a:r>
            <a:r>
              <a:rPr lang="en-US" sz="2200" dirty="0" smtClean="0"/>
              <a:t>information</a:t>
            </a:r>
            <a:r>
              <a:rPr lang="en-US" sz="2200" dirty="0" smtClean="0"/>
              <a:t>.—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		Strategies include: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		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smtClean="0"/>
              <a:t>Cues</a:t>
            </a:r>
            <a:br>
              <a:rPr lang="en-US" sz="2500" dirty="0" smtClean="0"/>
            </a:br>
            <a:r>
              <a:rPr lang="en-US" sz="2500" dirty="0" smtClean="0"/>
              <a:t>		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smtClean="0"/>
              <a:t>Questioning</a:t>
            </a:r>
            <a:br>
              <a:rPr lang="en-US" sz="2500" dirty="0" smtClean="0"/>
            </a:br>
            <a:r>
              <a:rPr lang="en-US" sz="2500" dirty="0" smtClean="0"/>
              <a:t>		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smtClean="0"/>
              <a:t>Advanced Organizers</a:t>
            </a:r>
            <a:endParaRPr lang="en-US" sz="25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Hala Siddiqui-KLAM-Spring 2011</a:t>
            </a:r>
            <a:endParaRPr lang="en-US"/>
          </a:p>
        </p:txBody>
      </p:sp>
      <p:pic>
        <p:nvPicPr>
          <p:cNvPr id="4" name="Picture 2" descr="http://www.schools.manatee.k12.fl.us/webdisk/3160MARZANO/Images/9Transimages/cu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5908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848600" cy="9445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Effect Size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76200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Cues</a:t>
            </a:r>
          </a:p>
          <a:p>
            <a:pPr lvl="1"/>
            <a:r>
              <a:rPr lang="en-US" dirty="0" smtClean="0"/>
              <a:t>The effect size for cues in 5 studies varies from .41-1.21. The percentile gain for the strategy varies from 16-39.</a:t>
            </a:r>
          </a:p>
          <a:p>
            <a:r>
              <a:rPr lang="en-US" dirty="0" smtClean="0"/>
              <a:t>Questioning</a:t>
            </a:r>
          </a:p>
          <a:p>
            <a:pPr lvl="1"/>
            <a:r>
              <a:rPr lang="en-US" dirty="0" smtClean="0"/>
              <a:t> The effect size from 4 different studies varies from .26-.75. The percentile gain for the strategy varies from 10-27.</a:t>
            </a:r>
          </a:p>
          <a:p>
            <a:r>
              <a:rPr lang="en-US" dirty="0" smtClean="0"/>
              <a:t>Advanced Organizers</a:t>
            </a:r>
          </a:p>
          <a:p>
            <a:pPr lvl="1"/>
            <a:r>
              <a:rPr lang="en-US" dirty="0" smtClean="0"/>
              <a:t>The effect size from 9 different studies varies from .09-.80. The percentile gain for the strategy varies from 3-29.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Hala Siddiqui-KLAM-Spring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639762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Application </a:t>
            </a:r>
            <a:r>
              <a:rPr lang="en-US" sz="3000" b="1" dirty="0" smtClean="0"/>
              <a:t>in Knowing </a:t>
            </a:r>
            <a:r>
              <a:rPr lang="en-US" sz="3000" b="1" dirty="0" smtClean="0"/>
              <a:t>and Learning.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4038600" cy="5135563"/>
          </a:xfrm>
          <a:noFill/>
          <a:ln>
            <a:noFill/>
          </a:ln>
        </p:spPr>
        <p:txBody>
          <a:bodyPr>
            <a:normAutofit fontScale="92500"/>
          </a:bodyPr>
          <a:lstStyle/>
          <a:p>
            <a:r>
              <a:rPr lang="en-US" dirty="0" smtClean="0"/>
              <a:t>Cues &amp; </a:t>
            </a:r>
            <a:r>
              <a:rPr lang="en-US" dirty="0" smtClean="0"/>
              <a:t>Questioning</a:t>
            </a:r>
          </a:p>
          <a:p>
            <a:pPr lvl="1"/>
            <a:r>
              <a:rPr lang="en-US" dirty="0" smtClean="0"/>
              <a:t>This strategy occurs at a normal basis in the class</a:t>
            </a:r>
            <a:endParaRPr lang="en-US" dirty="0" smtClean="0"/>
          </a:p>
          <a:p>
            <a:r>
              <a:rPr lang="en-US" dirty="0" smtClean="0"/>
              <a:t>Advanced Organizers</a:t>
            </a:r>
            <a:endParaRPr lang="en-US" dirty="0"/>
          </a:p>
          <a:p>
            <a:pPr lvl="1"/>
            <a:r>
              <a:rPr lang="en-US" dirty="0" smtClean="0"/>
              <a:t>The Foldable over the theorists</a:t>
            </a:r>
          </a:p>
          <a:p>
            <a:pPr lvl="1"/>
            <a:r>
              <a:rPr lang="en-US" dirty="0" smtClean="0"/>
              <a:t>Constructivism Concept Map</a:t>
            </a:r>
          </a:p>
          <a:p>
            <a:pPr lvl="1"/>
            <a:r>
              <a:rPr lang="en-US" dirty="0" smtClean="0"/>
              <a:t>KWL Chart</a:t>
            </a:r>
          </a:p>
          <a:p>
            <a:pPr lvl="1"/>
            <a:r>
              <a:rPr lang="en-US" dirty="0" err="1" smtClean="0"/>
              <a:t>Frayer</a:t>
            </a:r>
            <a:r>
              <a:rPr lang="en-US" dirty="0" smtClean="0"/>
              <a:t> Model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Hala Siddiqui-KLAM-Spring 2011</a:t>
            </a:r>
            <a:endParaRPr lang="en-US"/>
          </a:p>
        </p:txBody>
      </p:sp>
      <p:pic>
        <p:nvPicPr>
          <p:cNvPr id="125958" name="Picture 6" descr="http://foldables.wikispaces.com/file/view/datadecisions2.jpg/49078493/datadecision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438400"/>
            <a:ext cx="1828800" cy="1371600"/>
          </a:xfrm>
          <a:prstGeom prst="rect">
            <a:avLst/>
          </a:prstGeom>
          <a:noFill/>
        </p:spPr>
      </p:pic>
      <p:pic>
        <p:nvPicPr>
          <p:cNvPr id="125956" name="Picture 4" descr="http://foldables.wikispaces.com/file/view/CompletedLLB.jpg/57982872/CompletedLL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914400"/>
            <a:ext cx="1589164" cy="1371600"/>
          </a:xfrm>
          <a:prstGeom prst="rect">
            <a:avLst/>
          </a:prstGeom>
          <a:noFill/>
        </p:spPr>
      </p:pic>
      <p:pic>
        <p:nvPicPr>
          <p:cNvPr id="125960" name="Picture 8" descr="http://www.nscblog.com/wp-content/uploads/2010/01/questions400.jpg"/>
          <p:cNvPicPr>
            <a:picLocks noChangeAspect="1" noChangeArrowheads="1"/>
          </p:cNvPicPr>
          <p:nvPr/>
        </p:nvPicPr>
        <p:blipFill>
          <a:blip r:embed="rId5" cstate="print"/>
          <a:srcRect l="23729" r="10169"/>
          <a:stretch>
            <a:fillRect/>
          </a:stretch>
        </p:blipFill>
        <p:spPr bwMode="auto">
          <a:xfrm>
            <a:off x="5181600" y="1447800"/>
            <a:ext cx="1676400" cy="1981200"/>
          </a:xfrm>
          <a:prstGeom prst="rect">
            <a:avLst/>
          </a:prstGeom>
          <a:noFill/>
        </p:spPr>
      </p:pic>
      <p:pic>
        <p:nvPicPr>
          <p:cNvPr id="125962" name="Picture 10" descr="http://www.education.com/files/static/learningexpressllc/9781576855089/BRAINSTORMING_WITH_GRAPHIC_ORGANIZERS_1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038600"/>
            <a:ext cx="3124200" cy="2284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http://www.commwater.com/water%20cycl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9726" y="2057400"/>
            <a:ext cx="3834274" cy="312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848600" cy="639762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Application in Math/Science Classroom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4343400" cy="5334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Cues</a:t>
            </a:r>
          </a:p>
          <a:p>
            <a:pPr lvl="1"/>
            <a:r>
              <a:rPr lang="en-US" dirty="0" smtClean="0"/>
              <a:t>Before showing the class a video, the teacher explains to the class what the video will be about.</a:t>
            </a:r>
          </a:p>
          <a:p>
            <a:pPr lvl="2"/>
            <a:r>
              <a:rPr lang="en-US" dirty="0" smtClean="0"/>
              <a:t>This causes the students to retrieve their own understanding of the topic.</a:t>
            </a:r>
          </a:p>
          <a:p>
            <a:r>
              <a:rPr lang="en-US" dirty="0" smtClean="0"/>
              <a:t>Advanced Organizers</a:t>
            </a:r>
          </a:p>
          <a:p>
            <a:pPr lvl="1"/>
            <a:r>
              <a:rPr lang="en-US" dirty="0" smtClean="0"/>
              <a:t>Before learning about the water cycle, students are given a map of the water cycle to serve as a basic overview. Students are encouraged to add to the map additional information that they learn.</a:t>
            </a:r>
          </a:p>
          <a:p>
            <a:r>
              <a:rPr lang="en-US" dirty="0" smtClean="0"/>
              <a:t>Questioning</a:t>
            </a:r>
          </a:p>
          <a:p>
            <a:pPr lvl="1"/>
            <a:r>
              <a:rPr lang="en-US" dirty="0" smtClean="0"/>
              <a:t>Before starting a lesson on the different kinds of clouds, students are asked why they think there the clouds are so different, why there are all the different kinds of clouds</a:t>
            </a:r>
          </a:p>
          <a:p>
            <a:pPr lvl="2"/>
            <a:r>
              <a:rPr lang="en-US" dirty="0" smtClean="0"/>
              <a:t>This forces that student to pull on their prior understanding before any learning has been done.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Hala Siddiqui-KLAM-Spring 2011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137</TotalTime>
  <Words>257</Words>
  <Application>Microsoft Office PowerPoint</Application>
  <PresentationFormat>On-screen Show (4:3)</PresentationFormat>
  <Paragraphs>31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 Activating Prior Knowledge     --- Strategies that help students use their background knowledge to   learn new information.—         Strategies include:     Cues     Questioning     Advanced Organizers</vt:lpstr>
      <vt:lpstr>Effect Size</vt:lpstr>
      <vt:lpstr>Application in Knowing and Learning.</vt:lpstr>
      <vt:lpstr>Application in Math/Science Classroom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1 - Title Page with your name  </dc:title>
  <dc:creator>Hala</dc:creator>
  <cp:lastModifiedBy>Hala</cp:lastModifiedBy>
  <cp:revision>9</cp:revision>
  <dcterms:created xsi:type="dcterms:W3CDTF">2011-03-19T04:24:51Z</dcterms:created>
  <dcterms:modified xsi:type="dcterms:W3CDTF">2011-03-22T17:39:20Z</dcterms:modified>
</cp:coreProperties>
</file>