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70770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78" autoAdjust="0"/>
  </p:normalViewPr>
  <p:slideViewPr>
    <p:cSldViewPr>
      <p:cViewPr varScale="1">
        <p:scale>
          <a:sx n="79" d="100"/>
          <a:sy n="79" d="100"/>
        </p:scale>
        <p:origin x="-5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83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83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D02D39AA-61BF-4AEF-A86E-52AF49C55626}" type="datetimeFigureOut">
              <a:rPr lang="en-US" smtClean="0"/>
              <a:t>3/19/2011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526"/>
            <a:ext cx="3067050" cy="468313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899526"/>
            <a:ext cx="3067050" cy="468313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E64F4D95-27C6-4285-B96F-DD8DAD6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624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471"/>
          </a:xfrm>
          <a:prstGeom prst="rect">
            <a:avLst/>
          </a:prstGeom>
        </p:spPr>
        <p:txBody>
          <a:bodyPr vert="horz" lIns="93959" tIns="46979" rIns="93959" bIns="469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471"/>
          </a:xfrm>
          <a:prstGeom prst="rect">
            <a:avLst/>
          </a:prstGeom>
        </p:spPr>
        <p:txBody>
          <a:bodyPr vert="horz" lIns="93959" tIns="46979" rIns="93959" bIns="46979" rtlCol="0"/>
          <a:lstStyle>
            <a:lvl1pPr algn="r">
              <a:defRPr sz="1200"/>
            </a:lvl1pPr>
          </a:lstStyle>
          <a:p>
            <a:fld id="{EAA0D52C-DA1A-4EF4-B68F-7D72680F09E3}" type="datetimeFigureOut">
              <a:rPr lang="en-US" smtClean="0"/>
              <a:t>3/19/2011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3263"/>
            <a:ext cx="4683125" cy="3513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59" tIns="46979" rIns="93959" bIns="469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50477"/>
            <a:ext cx="5661660" cy="4216241"/>
          </a:xfrm>
          <a:prstGeom prst="rect">
            <a:avLst/>
          </a:prstGeom>
        </p:spPr>
        <p:txBody>
          <a:bodyPr vert="horz" lIns="93959" tIns="46979" rIns="93959" bIns="469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9329"/>
            <a:ext cx="3066733" cy="468471"/>
          </a:xfrm>
          <a:prstGeom prst="rect">
            <a:avLst/>
          </a:prstGeom>
        </p:spPr>
        <p:txBody>
          <a:bodyPr vert="horz" lIns="93959" tIns="46979" rIns="93959" bIns="469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9329"/>
            <a:ext cx="3066733" cy="468471"/>
          </a:xfrm>
          <a:prstGeom prst="rect">
            <a:avLst/>
          </a:prstGeom>
        </p:spPr>
        <p:txBody>
          <a:bodyPr vert="horz" lIns="93959" tIns="46979" rIns="93959" bIns="46979" rtlCol="0" anchor="b"/>
          <a:lstStyle>
            <a:lvl1pPr algn="r">
              <a:defRPr sz="1200"/>
            </a:lvl1pPr>
          </a:lstStyle>
          <a:p>
            <a:fld id="{4C7C52DB-A5B0-4512-B622-12BC917D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7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C52DB-A5B0-4512-B622-12BC917DE59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C52DB-A5B0-4512-B622-12BC917DE5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13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C52DB-A5B0-4512-B622-12BC917DE59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C52DB-A5B0-4512-B622-12BC917DE5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03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CDC5-5FC7-4EC8-B785-7DF73D2A9477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CDC5-5FC7-4EC8-B785-7DF73D2A9477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CDC5-5FC7-4EC8-B785-7DF73D2A9477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CDC5-5FC7-4EC8-B785-7DF73D2A9477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CDC5-5FC7-4EC8-B785-7DF73D2A9477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CDC5-5FC7-4EC8-B785-7DF73D2A9477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CDC5-5FC7-4EC8-B785-7DF73D2A9477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CDC5-5FC7-4EC8-B785-7DF73D2A9477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CDC5-5FC7-4EC8-B785-7DF73D2A9477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CDC5-5FC7-4EC8-B785-7DF73D2A9477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CDC5-5FC7-4EC8-B785-7DF73D2A9477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8CDC5-5FC7-4EC8-B785-7DF73D2A9477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Activating Prior Knowledge 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--Techniques that help students use their background knowledge to learn new information.—</a:t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Cues, Questioning, Advanced Organizers</a:t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Hala Siddiqui-KLAM</a:t>
            </a:r>
            <a:endParaRPr lang="en-US" sz="25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Effect Size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Cues</a:t>
            </a:r>
          </a:p>
          <a:p>
            <a:pPr lvl="1"/>
            <a:r>
              <a:rPr lang="en-US" dirty="0" smtClean="0"/>
              <a:t>The effect size for cues in 5 studies varies from .41-1.21. The percentile gain for the strategy varies from 16-39.</a:t>
            </a:r>
          </a:p>
          <a:p>
            <a:r>
              <a:rPr lang="en-US" dirty="0" smtClean="0"/>
              <a:t>Questioning</a:t>
            </a:r>
          </a:p>
          <a:p>
            <a:pPr lvl="1"/>
            <a:r>
              <a:rPr lang="en-US" dirty="0" smtClean="0"/>
              <a:t> The effect size from 4 different studies varies from .26-.75. The percentile gain for the strategy varies from 10-27.</a:t>
            </a:r>
          </a:p>
          <a:p>
            <a:r>
              <a:rPr lang="en-US" dirty="0" smtClean="0"/>
              <a:t>Advanced Organizers</a:t>
            </a:r>
          </a:p>
          <a:p>
            <a:pPr lvl="1"/>
            <a:r>
              <a:rPr lang="en-US" dirty="0" smtClean="0"/>
              <a:t>The effect size from 9 different studies varies from .09-.80. The percentile gain for the strategy varies from 3-29.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Application of Knowing and Learning.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35563"/>
          </a:xfrm>
          <a:noFill/>
          <a:ln>
            <a:noFill/>
          </a:ln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Studies show that teachers ask more questions then they believe……. 45-150 questions every half hour!!</a:t>
            </a:r>
          </a:p>
          <a:p>
            <a:pPr lvl="1"/>
            <a:r>
              <a:rPr lang="en-US" dirty="0" smtClean="0"/>
              <a:t>This forces us to ask how many of those questions are actually causing student understanding… What kind of questions will allow for </a:t>
            </a:r>
            <a:r>
              <a:rPr lang="en-US" dirty="0" smtClean="0">
                <a:solidFill>
                  <a:srgbClr val="FF0000"/>
                </a:solidFill>
              </a:rPr>
              <a:t>just learning </a:t>
            </a:r>
            <a:r>
              <a:rPr lang="en-US" dirty="0" smtClean="0"/>
              <a:t>and what will cause students to </a:t>
            </a:r>
            <a:r>
              <a:rPr lang="en-US" dirty="0" smtClean="0">
                <a:solidFill>
                  <a:srgbClr val="FF0000"/>
                </a:solidFill>
              </a:rPr>
              <a:t>actually know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Questions should be based on furthering student understanding rather then on unusual topics designed to draw students interest.</a:t>
            </a:r>
          </a:p>
          <a:p>
            <a:pPr lvl="3"/>
            <a:r>
              <a:rPr lang="en-US" dirty="0" smtClean="0"/>
              <a:t>Studies show that students have higher interest in a topic they know more about.</a:t>
            </a:r>
          </a:p>
          <a:p>
            <a:pPr lvl="2"/>
            <a:r>
              <a:rPr lang="en-US" dirty="0" smtClean="0"/>
              <a:t>Questions should be “higher level”, they produce deeper understanding.</a:t>
            </a:r>
          </a:p>
          <a:p>
            <a:pPr lvl="2"/>
            <a:r>
              <a:rPr lang="en-US" dirty="0" smtClean="0"/>
              <a:t>Questions should be followed with a reasonable wait-time, this increases the depth of student response.</a:t>
            </a:r>
          </a:p>
          <a:p>
            <a:pPr lvl="2"/>
            <a:r>
              <a:rPr lang="en-US" dirty="0" smtClean="0"/>
              <a:t>Questions can be used before learning to establish a “mental-set”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800" b="1" dirty="0" smtClean="0"/>
              <a:t>Application in Math/Science Classroom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Cues</a:t>
            </a:r>
          </a:p>
          <a:p>
            <a:pPr lvl="1"/>
            <a:r>
              <a:rPr lang="en-US" dirty="0" smtClean="0"/>
              <a:t>Before showing the class a video, the teacher explains to the class what the video will be about.</a:t>
            </a:r>
          </a:p>
          <a:p>
            <a:pPr lvl="2"/>
            <a:r>
              <a:rPr lang="en-US" dirty="0" smtClean="0"/>
              <a:t>This causes the students to retrieve their own understanding of the topic.</a:t>
            </a:r>
          </a:p>
          <a:p>
            <a:r>
              <a:rPr lang="en-US" dirty="0" smtClean="0"/>
              <a:t>Advanced Organizers</a:t>
            </a:r>
          </a:p>
          <a:p>
            <a:pPr lvl="1"/>
            <a:r>
              <a:rPr lang="en-US" dirty="0" smtClean="0"/>
              <a:t>Before learning about the water cycle, students are given a map of the water cycle to serve as a basic overview. Students are encouraged to add to the map additional information that they learn.</a:t>
            </a:r>
          </a:p>
          <a:p>
            <a:r>
              <a:rPr lang="en-US" dirty="0" smtClean="0"/>
              <a:t>Questioning</a:t>
            </a:r>
          </a:p>
          <a:p>
            <a:pPr lvl="1"/>
            <a:r>
              <a:rPr lang="en-US" dirty="0" smtClean="0"/>
              <a:t>Before starting a lesson on the different kinds of clouds, students are asked why they think there the clouds are so different, why there are all the different kinds of clouds</a:t>
            </a:r>
          </a:p>
          <a:p>
            <a:pPr lvl="2"/>
            <a:r>
              <a:rPr lang="en-US" dirty="0" smtClean="0"/>
              <a:t>This forces that student to pull on their prior understanding before any learning has been done.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345</Words>
  <Application>Microsoft Office PowerPoint</Application>
  <PresentationFormat>On-screen Show (4:3)</PresentationFormat>
  <Paragraphs>29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Activating Prior Knowledge     --Techniques that help students use their background knowledge to learn new information.—    Cues, Questioning, Advanced Organizers    Hala Siddiqui-KLAM</vt:lpstr>
      <vt:lpstr>Effect Size</vt:lpstr>
      <vt:lpstr>Application of Knowing and Learning.</vt:lpstr>
      <vt:lpstr>Application in Math/Science Classroom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1 - Title Page with your name  </dc:title>
  <dc:creator>Hala</dc:creator>
  <cp:lastModifiedBy>Siddiqui</cp:lastModifiedBy>
  <cp:revision>10</cp:revision>
  <cp:lastPrinted>2011-03-19T20:48:01Z</cp:lastPrinted>
  <dcterms:created xsi:type="dcterms:W3CDTF">2011-03-19T04:24:51Z</dcterms:created>
  <dcterms:modified xsi:type="dcterms:W3CDTF">2011-03-19T20:59:35Z</dcterms:modified>
</cp:coreProperties>
</file>