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58"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FDB0"/>
    <a:srgbClr val="FF062D"/>
    <a:srgbClr val="A391FF"/>
    <a:srgbClr val="F68360"/>
    <a:srgbClr val="F6CF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6" d="100"/>
          <a:sy n="66" d="100"/>
        </p:scale>
        <p:origin x="-43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5AC2D5-480B-CB4A-AF10-7EB23417963E}" type="datetimeFigureOut">
              <a:rPr lang="en-US" smtClean="0"/>
              <a:pPr/>
              <a:t>3/29/2011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C4066-404C-4A4B-A68A-AFE6BB2ED44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5AC2D5-480B-CB4A-AF10-7EB23417963E}" type="datetimeFigureOut">
              <a:rPr lang="en-US" smtClean="0"/>
              <a:pPr/>
              <a:t>3/29/2011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C4066-404C-4A4B-A68A-AFE6BB2ED44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5AC2D5-480B-CB4A-AF10-7EB23417963E}" type="datetimeFigureOut">
              <a:rPr lang="en-US" smtClean="0"/>
              <a:pPr/>
              <a:t>3/29/2011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C4066-404C-4A4B-A68A-AFE6BB2ED44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5AC2D5-480B-CB4A-AF10-7EB23417963E}" type="datetimeFigureOut">
              <a:rPr lang="en-US" smtClean="0"/>
              <a:pPr/>
              <a:t>3/29/2011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C4066-404C-4A4B-A68A-AFE6BB2ED44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5AC2D5-480B-CB4A-AF10-7EB23417963E}" type="datetimeFigureOut">
              <a:rPr lang="en-US" smtClean="0"/>
              <a:pPr/>
              <a:t>3/29/2011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C4066-404C-4A4B-A68A-AFE6BB2ED44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5AC2D5-480B-CB4A-AF10-7EB23417963E}" type="datetimeFigureOut">
              <a:rPr lang="en-US" smtClean="0"/>
              <a:pPr/>
              <a:t>3/29/2011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2C4066-404C-4A4B-A68A-AFE6BB2ED44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5AC2D5-480B-CB4A-AF10-7EB23417963E}" type="datetimeFigureOut">
              <a:rPr lang="en-US" smtClean="0"/>
              <a:pPr/>
              <a:t>3/29/2011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2C4066-404C-4A4B-A68A-AFE6BB2ED44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5AC2D5-480B-CB4A-AF10-7EB23417963E}" type="datetimeFigureOut">
              <a:rPr lang="en-US" smtClean="0"/>
              <a:pPr/>
              <a:t>3/29/2011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2C4066-404C-4A4B-A68A-AFE6BB2ED44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5AC2D5-480B-CB4A-AF10-7EB23417963E}" type="datetimeFigureOut">
              <a:rPr lang="en-US" smtClean="0"/>
              <a:pPr/>
              <a:t>3/29/2011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2C4066-404C-4A4B-A68A-AFE6BB2ED44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5AC2D5-480B-CB4A-AF10-7EB23417963E}" type="datetimeFigureOut">
              <a:rPr lang="en-US" smtClean="0"/>
              <a:pPr/>
              <a:t>3/29/2011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2C4066-404C-4A4B-A68A-AFE6BB2ED44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5AC2D5-480B-CB4A-AF10-7EB23417963E}" type="datetimeFigureOut">
              <a:rPr lang="en-US" smtClean="0"/>
              <a:pPr/>
              <a:t>3/29/2011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2C4066-404C-4A4B-A68A-AFE6BB2ED44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rgbClr val="82FDB0"/>
            </a:gs>
            <a:gs pos="0">
              <a:srgbClr val="FFFFFF"/>
            </a:gs>
            <a:gs pos="85000">
              <a:srgbClr val="82FDB0"/>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5AC2D5-480B-CB4A-AF10-7EB23417963E}" type="datetimeFigureOut">
              <a:rPr lang="en-US" smtClean="0"/>
              <a:pPr/>
              <a:t>3/29/2011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2C4066-404C-4A4B-A68A-AFE6BB2ED44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pdf"/><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4</a:t>
            </a:r>
            <a:endParaRPr lang="en-US" dirty="0"/>
          </a:p>
        </p:txBody>
      </p:sp>
      <p:sp>
        <p:nvSpPr>
          <p:cNvPr id="3" name="TextBox 2"/>
          <p:cNvSpPr txBox="1"/>
          <p:nvPr/>
        </p:nvSpPr>
        <p:spPr>
          <a:xfrm>
            <a:off x="1412807" y="3824070"/>
            <a:ext cx="6493203" cy="461665"/>
          </a:xfrm>
          <a:prstGeom prst="rect">
            <a:avLst/>
          </a:prstGeom>
          <a:solidFill>
            <a:schemeClr val="accent6">
              <a:lumMod val="40000"/>
              <a:lumOff val="60000"/>
            </a:schemeClr>
          </a:solidFill>
        </p:spPr>
        <p:txBody>
          <a:bodyPr wrap="square" rtlCol="0">
            <a:spAutoFit/>
          </a:bodyPr>
          <a:lstStyle/>
          <a:p>
            <a:pPr algn="ctr"/>
            <a:r>
              <a:rPr lang="en-US" sz="2400" dirty="0" smtClean="0"/>
              <a:t>Reinforcing Effort and Providing Recognition</a:t>
            </a:r>
            <a:endParaRPr lang="en-US" sz="2400" dirty="0"/>
          </a:p>
        </p:txBody>
      </p:sp>
      <p:sp>
        <p:nvSpPr>
          <p:cNvPr id="4" name="TextBox 3"/>
          <p:cNvSpPr txBox="1"/>
          <p:nvPr/>
        </p:nvSpPr>
        <p:spPr>
          <a:xfrm>
            <a:off x="2871818" y="5194908"/>
            <a:ext cx="3521225" cy="369332"/>
          </a:xfrm>
          <a:prstGeom prst="rect">
            <a:avLst/>
          </a:prstGeom>
          <a:noFill/>
        </p:spPr>
        <p:txBody>
          <a:bodyPr wrap="square" rtlCol="0">
            <a:spAutoFit/>
          </a:bodyPr>
          <a:lstStyle/>
          <a:p>
            <a:pPr algn="ctr"/>
            <a:r>
              <a:rPr lang="en-US" dirty="0" smtClean="0"/>
              <a:t>Amanda Miller</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9866"/>
            <a:ext cx="8229600" cy="4856297"/>
          </a:xfrm>
          <a:ln w="76200" cap="flat" cmpd="tri" algn="ctr">
            <a:solidFill>
              <a:srgbClr val="FF388C"/>
            </a:solidFill>
            <a:prstDash val="solid"/>
            <a:round/>
            <a:headEnd type="none" w="med" len="med"/>
            <a:tailEnd type="none" w="med" len="med"/>
          </a:ln>
        </p:spPr>
        <p:txBody>
          <a:bodyPr anchor="t">
            <a:normAutofit/>
          </a:bodyPr>
          <a:lstStyle/>
          <a:p>
            <a:r>
              <a:rPr lang="en-US" sz="1800" b="1" dirty="0" smtClean="0">
                <a:effectLst>
                  <a:outerShdw blurRad="38100" dist="38100" dir="2700000" algn="tl">
                    <a:srgbClr val="000000">
                      <a:alpha val="43137"/>
                    </a:srgbClr>
                  </a:outerShdw>
                </a:effectLst>
                <a:latin typeface="Adobe Song Std L" pitchFamily="18" charset="-128"/>
                <a:ea typeface="Adobe Song Std L" pitchFamily="18" charset="-128"/>
              </a:rPr>
              <a:t>When we talk about reinforcing effort and providing recognition, the purpose of this is to give the students a way to learn about how important effort is, and to motivate your students to try at everything they do.</a:t>
            </a:r>
          </a:p>
          <a:p>
            <a:pPr>
              <a:buNone/>
            </a:pPr>
            <a:endParaRPr lang="en-US" sz="1800" b="1" dirty="0" smtClean="0">
              <a:effectLst>
                <a:outerShdw blurRad="38100" dist="38100" dir="2700000" algn="tl">
                  <a:srgbClr val="000000">
                    <a:alpha val="43137"/>
                  </a:srgbClr>
                </a:outerShdw>
              </a:effectLst>
              <a:latin typeface="Adobe Song Std L" pitchFamily="18" charset="-128"/>
              <a:ea typeface="Adobe Song Std L" pitchFamily="18" charset="-128"/>
            </a:endParaRPr>
          </a:p>
          <a:p>
            <a:r>
              <a:rPr lang="en-US" sz="1800" b="1" dirty="0" smtClean="0">
                <a:effectLst>
                  <a:outerShdw blurRad="38100" dist="38100" dir="2700000" algn="tl">
                    <a:srgbClr val="000000">
                      <a:alpha val="43137"/>
                    </a:srgbClr>
                  </a:outerShdw>
                </a:effectLst>
                <a:latin typeface="Adobe Song Std L" pitchFamily="18" charset="-128"/>
                <a:ea typeface="Adobe Song Std L" pitchFamily="18" charset="-128"/>
              </a:rPr>
              <a:t>By doing this, we are not trying to make the student engage in deep thought, but instead teach the student that effort is the best tool you can have in any situation in order to achieve their desired success.</a:t>
            </a:r>
          </a:p>
          <a:p>
            <a:pPr>
              <a:buNone/>
            </a:pPr>
            <a:endParaRPr lang="en-US" sz="1800" b="1" dirty="0" smtClean="0">
              <a:effectLst>
                <a:outerShdw blurRad="38100" dist="38100" dir="2700000" algn="tl">
                  <a:srgbClr val="000000">
                    <a:alpha val="43137"/>
                  </a:srgbClr>
                </a:outerShdw>
              </a:effectLst>
              <a:latin typeface="Adobe Song Std L" pitchFamily="18" charset="-128"/>
              <a:ea typeface="Adobe Song Std L" pitchFamily="18" charset="-128"/>
            </a:endParaRPr>
          </a:p>
          <a:p>
            <a:r>
              <a:rPr lang="en-US" sz="1800" b="1" dirty="0" smtClean="0">
                <a:effectLst>
                  <a:outerShdw blurRad="38100" dist="38100" dir="2700000" algn="tl">
                    <a:srgbClr val="000000">
                      <a:alpha val="43137"/>
                    </a:srgbClr>
                  </a:outerShdw>
                </a:effectLst>
                <a:latin typeface="Adobe Song Std L" pitchFamily="18" charset="-128"/>
                <a:ea typeface="Adobe Song Std L" pitchFamily="18" charset="-128"/>
              </a:rPr>
              <a:t>ONE great thing about this strategy is that when a student doesn’t know that effort is directly proportional to the achievement, they can be taught to change the way they think in order to gain the motivational skills needed to do well.</a:t>
            </a:r>
          </a:p>
          <a:p>
            <a:pPr>
              <a:buNone/>
            </a:pPr>
            <a:endParaRPr lang="en-US" sz="1800" b="1" dirty="0" smtClean="0">
              <a:effectLst>
                <a:outerShdw blurRad="38100" dist="38100" dir="2700000" algn="tl">
                  <a:srgbClr val="000000">
                    <a:alpha val="43137"/>
                  </a:srgbClr>
                </a:outerShdw>
              </a:effectLst>
              <a:latin typeface="Adobe Song Std L" pitchFamily="18" charset="-128"/>
              <a:ea typeface="Adobe Song Std L" pitchFamily="18" charset="-128"/>
            </a:endParaRPr>
          </a:p>
          <a:p>
            <a:r>
              <a:rPr lang="en-US" sz="1800" b="1" dirty="0" smtClean="0">
                <a:effectLst>
                  <a:outerShdw blurRad="38100" dist="38100" dir="2700000" algn="tl">
                    <a:srgbClr val="000000">
                      <a:alpha val="43137"/>
                    </a:srgbClr>
                  </a:outerShdw>
                </a:effectLst>
                <a:latin typeface="Adobe Song Std L" pitchFamily="18" charset="-128"/>
                <a:ea typeface="Adobe Song Std L" pitchFamily="18" charset="-128"/>
              </a:rPr>
              <a:t>How do you make a student understand the value of effort?</a:t>
            </a:r>
          </a:p>
          <a:p>
            <a:pPr>
              <a:buNone/>
            </a:pPr>
            <a:r>
              <a:rPr lang="en-US" sz="1800" b="1" dirty="0" smtClean="0">
                <a:effectLst>
                  <a:outerShdw blurRad="38100" dist="38100" dir="2700000" algn="tl">
                    <a:srgbClr val="000000">
                      <a:alpha val="43137"/>
                    </a:srgbClr>
                  </a:outerShdw>
                </a:effectLst>
                <a:latin typeface="Adobe Song Std L" pitchFamily="18" charset="-128"/>
                <a:ea typeface="Adobe Song Std L" pitchFamily="18" charset="-128"/>
              </a:rPr>
              <a:t>	-Share a story about success that was helped by effort, whether it’s your own story, a childhood story, or the story of a well known public figure.</a:t>
            </a:r>
          </a:p>
          <a:p>
            <a:pPr>
              <a:buNone/>
            </a:pPr>
            <a:endParaRPr lang="en-US" sz="1800" dirty="0" smtClean="0"/>
          </a:p>
        </p:txBody>
      </p:sp>
      <p:sp>
        <p:nvSpPr>
          <p:cNvPr id="4" name="Title 3"/>
          <p:cNvSpPr>
            <a:spLocks noGrp="1"/>
          </p:cNvSpPr>
          <p:nvPr>
            <p:ph type="title"/>
          </p:nvPr>
        </p:nvSpPr>
        <p:spPr>
          <a:xfrm>
            <a:off x="457201" y="274638"/>
            <a:ext cx="8229600" cy="749913"/>
          </a:xfrm>
          <a:noFill/>
          <a:ln w="76200" cap="flat" cmpd="tri" algn="ctr">
            <a:solidFill>
              <a:srgbClr val="FF388C"/>
            </a:solidFill>
            <a:prstDash val="solid"/>
            <a:round/>
            <a:headEnd type="none" w="med" len="med"/>
            <a:tailEnd type="none" w="med" len="med"/>
          </a:ln>
        </p:spPr>
        <p:txBody>
          <a:bodyPr>
            <a:normAutofit fontScale="90000"/>
          </a:bodyPr>
          <a:lstStyle/>
          <a:p>
            <a:r>
              <a:rPr lang="en-US" dirty="0" smtClean="0"/>
              <a:t>What Reinforcing Effort Means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80">
                                          <p:stCondLst>
                                            <p:cond delay="0"/>
                                          </p:stCondLst>
                                        </p:cTn>
                                        <p:tgtEl>
                                          <p:spTgt spid="3">
                                            <p:txEl>
                                              <p:pRg st="2" end="2"/>
                                            </p:txEl>
                                          </p:spTgt>
                                        </p:tgtEl>
                                      </p:cBhvr>
                                    </p:animEffect>
                                    <p:anim calcmode="lin" valueType="num">
                                      <p:cBhvr>
                                        <p:cTn id="1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xEl>
                                              <p:pRg st="2" end="2"/>
                                            </p:txEl>
                                          </p:spTgt>
                                        </p:tgtEl>
                                      </p:cBhvr>
                                      <p:to x="100000" y="60000"/>
                                    </p:animScale>
                                    <p:animScale>
                                      <p:cBhvr>
                                        <p:cTn id="20" dur="166" decel="50000">
                                          <p:stCondLst>
                                            <p:cond delay="676"/>
                                          </p:stCondLst>
                                        </p:cTn>
                                        <p:tgtEl>
                                          <p:spTgt spid="3">
                                            <p:txEl>
                                              <p:pRg st="2" end="2"/>
                                            </p:txEl>
                                          </p:spTgt>
                                        </p:tgtEl>
                                      </p:cBhvr>
                                      <p:to x="100000" y="100000"/>
                                    </p:animScale>
                                    <p:animScale>
                                      <p:cBhvr>
                                        <p:cTn id="21" dur="26">
                                          <p:stCondLst>
                                            <p:cond delay="1312"/>
                                          </p:stCondLst>
                                        </p:cTn>
                                        <p:tgtEl>
                                          <p:spTgt spid="3">
                                            <p:txEl>
                                              <p:pRg st="2" end="2"/>
                                            </p:txEl>
                                          </p:spTgt>
                                        </p:tgtEl>
                                      </p:cBhvr>
                                      <p:to x="100000" y="80000"/>
                                    </p:animScale>
                                    <p:animScale>
                                      <p:cBhvr>
                                        <p:cTn id="22" dur="166" decel="50000">
                                          <p:stCondLst>
                                            <p:cond delay="1338"/>
                                          </p:stCondLst>
                                        </p:cTn>
                                        <p:tgtEl>
                                          <p:spTgt spid="3">
                                            <p:txEl>
                                              <p:pRg st="2" end="2"/>
                                            </p:txEl>
                                          </p:spTgt>
                                        </p:tgtEl>
                                      </p:cBhvr>
                                      <p:to x="100000" y="100000"/>
                                    </p:animScale>
                                    <p:animScale>
                                      <p:cBhvr>
                                        <p:cTn id="23" dur="26">
                                          <p:stCondLst>
                                            <p:cond delay="1642"/>
                                          </p:stCondLst>
                                        </p:cTn>
                                        <p:tgtEl>
                                          <p:spTgt spid="3">
                                            <p:txEl>
                                              <p:pRg st="2" end="2"/>
                                            </p:txEl>
                                          </p:spTgt>
                                        </p:tgtEl>
                                      </p:cBhvr>
                                      <p:to x="100000" y="90000"/>
                                    </p:animScale>
                                    <p:animScale>
                                      <p:cBhvr>
                                        <p:cTn id="24" dur="166" decel="50000">
                                          <p:stCondLst>
                                            <p:cond delay="1668"/>
                                          </p:stCondLst>
                                        </p:cTn>
                                        <p:tgtEl>
                                          <p:spTgt spid="3">
                                            <p:txEl>
                                              <p:pRg st="2" end="2"/>
                                            </p:txEl>
                                          </p:spTgt>
                                        </p:tgtEl>
                                      </p:cBhvr>
                                      <p:to x="100000" y="100000"/>
                                    </p:animScale>
                                    <p:animScale>
                                      <p:cBhvr>
                                        <p:cTn id="25" dur="26">
                                          <p:stCondLst>
                                            <p:cond delay="1808"/>
                                          </p:stCondLst>
                                        </p:cTn>
                                        <p:tgtEl>
                                          <p:spTgt spid="3">
                                            <p:txEl>
                                              <p:pRg st="2" end="2"/>
                                            </p:txEl>
                                          </p:spTgt>
                                        </p:tgtEl>
                                      </p:cBhvr>
                                      <p:to x="100000" y="95000"/>
                                    </p:animScale>
                                    <p:animScale>
                                      <p:cBhvr>
                                        <p:cTn id="26" dur="166" decel="50000">
                                          <p:stCondLst>
                                            <p:cond delay="1834"/>
                                          </p:stCondLst>
                                        </p:cTn>
                                        <p:tgtEl>
                                          <p:spTgt spid="3">
                                            <p:txEl>
                                              <p:pRg st="2" end="2"/>
                                            </p:txEl>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6" presetClass="entr" presetSubtype="16"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circle(in)">
                                      <p:cBhvr>
                                        <p:cTn id="38" dur="2000"/>
                                        <p:tgtEl>
                                          <p:spTgt spid="3">
                                            <p:txEl>
                                              <p:pRg st="6" end="6"/>
                                            </p:txEl>
                                          </p:spTgt>
                                        </p:tgtEl>
                                      </p:cBhvr>
                                    </p:animEffect>
                                  </p:childTnLst>
                                </p:cTn>
                              </p:par>
                              <p:par>
                                <p:cTn id="39" presetID="6" presetClass="entr" presetSubtype="16" fill="hold"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circle(in)">
                                      <p:cBhvr>
                                        <p:cTn id="41"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95250" cap="flat" cmpd="thickThin" algn="ctr">
            <a:solidFill>
              <a:srgbClr val="FF388C"/>
            </a:solidFill>
            <a:prstDash val="solid"/>
            <a:round/>
            <a:headEnd type="none" w="med" len="med"/>
            <a:tailEnd type="none" w="med" len="med"/>
          </a:ln>
        </p:spPr>
        <p:txBody>
          <a:bodyPr>
            <a:normAutofit fontScale="90000"/>
          </a:bodyPr>
          <a:lstStyle/>
          <a:p>
            <a:r>
              <a:rPr lang="en-US" dirty="0" smtClean="0"/>
              <a:t>How Do You Recognize Their Effort?</a:t>
            </a:r>
            <a:endParaRPr lang="en-US" dirty="0"/>
          </a:p>
        </p:txBody>
      </p:sp>
      <p:sp>
        <p:nvSpPr>
          <p:cNvPr id="3" name="Content Placeholder 2"/>
          <p:cNvSpPr>
            <a:spLocks noGrp="1"/>
          </p:cNvSpPr>
          <p:nvPr>
            <p:ph idx="1"/>
          </p:nvPr>
        </p:nvSpPr>
        <p:spPr>
          <a:xfrm>
            <a:off x="457200" y="1600199"/>
            <a:ext cx="8229600" cy="4974772"/>
          </a:xfrm>
          <a:ln w="88900" cap="flat" cmpd="thickThin" algn="ctr">
            <a:solidFill>
              <a:srgbClr val="FF388C"/>
            </a:solidFill>
            <a:prstDash val="solid"/>
            <a:round/>
            <a:headEnd type="none" w="med" len="med"/>
            <a:tailEnd type="none" w="med" len="med"/>
          </a:ln>
        </p:spPr>
        <p:txBody>
          <a:bodyPr>
            <a:normAutofit/>
          </a:bodyPr>
          <a:lstStyle/>
          <a:p>
            <a:pPr>
              <a:buFont typeface="Wingdings" pitchFamily="2" charset="2"/>
              <a:buChar char="v"/>
            </a:pPr>
            <a:r>
              <a:rPr lang="en-US" sz="1800" dirty="0" smtClean="0">
                <a:ln w="3175" cap="flat" cmpd="sng" algn="ctr">
                  <a:solidFill>
                    <a:schemeClr val="tx1"/>
                  </a:solidFill>
                  <a:prstDash val="solid"/>
                  <a:round/>
                  <a:headEnd type="none" w="med" len="med"/>
                  <a:tailEnd type="none" w="med" len="med"/>
                </a:ln>
                <a:latin typeface="Adobe Song Std L" pitchFamily="18" charset="-128"/>
                <a:ea typeface="Adobe Song Std L" pitchFamily="18" charset="-128"/>
              </a:rPr>
              <a:t>When you recognize the students efforts, in order for the recognition to have a positive effect, you should only recognize very specific accomplishments.</a:t>
            </a:r>
          </a:p>
          <a:p>
            <a:pPr marL="0" indent="0">
              <a:buNone/>
            </a:pPr>
            <a:endParaRPr lang="en-US" sz="1800" dirty="0" smtClean="0">
              <a:ln w="3175" cap="flat" cmpd="sng" algn="ctr">
                <a:solidFill>
                  <a:schemeClr val="tx1"/>
                </a:solidFill>
                <a:prstDash val="solid"/>
                <a:round/>
                <a:headEnd type="none" w="med" len="med"/>
                <a:tailEnd type="none" w="med" len="med"/>
              </a:ln>
              <a:latin typeface="Adobe Song Std L" pitchFamily="18" charset="-128"/>
              <a:ea typeface="Adobe Song Std L" pitchFamily="18" charset="-128"/>
            </a:endParaRPr>
          </a:p>
          <a:p>
            <a:pPr marL="0" indent="0">
              <a:buNone/>
            </a:pPr>
            <a:r>
              <a:rPr lang="en-US" sz="1800" dirty="0" smtClean="0">
                <a:ln w="3175" cap="flat" cmpd="sng" algn="ctr">
                  <a:solidFill>
                    <a:schemeClr val="tx1"/>
                  </a:solidFill>
                  <a:prstDash val="solid"/>
                  <a:round/>
                  <a:headEnd type="none" w="med" len="med"/>
                  <a:tailEnd type="none" w="med" len="med"/>
                </a:ln>
                <a:latin typeface="Adobe Song Std L" pitchFamily="18" charset="-128"/>
                <a:ea typeface="Adobe Song Std L" pitchFamily="18" charset="-128"/>
              </a:rPr>
              <a:t>	-Several study's from the text show that if the students are rewarded for 	just 	anything, then their internal motivation with suffer negative effects.</a:t>
            </a:r>
          </a:p>
          <a:p>
            <a:pPr marL="0" indent="0">
              <a:buNone/>
            </a:pPr>
            <a:endParaRPr lang="en-US" sz="1800" dirty="0" smtClean="0">
              <a:ln w="3175" cap="flat" cmpd="sng" algn="ctr">
                <a:solidFill>
                  <a:schemeClr val="tx1"/>
                </a:solidFill>
                <a:prstDash val="solid"/>
                <a:round/>
                <a:headEnd type="none" w="med" len="med"/>
                <a:tailEnd type="none" w="med" len="med"/>
              </a:ln>
              <a:latin typeface="Adobe Song Std L" pitchFamily="18" charset="-128"/>
              <a:ea typeface="Adobe Song Std L" pitchFamily="18" charset="-128"/>
            </a:endParaRPr>
          </a:p>
          <a:p>
            <a:pPr marL="0" indent="0">
              <a:buNone/>
            </a:pPr>
            <a:r>
              <a:rPr lang="en-US" sz="1800" dirty="0">
                <a:ln w="3175" cap="flat" cmpd="sng" algn="ctr">
                  <a:solidFill>
                    <a:schemeClr val="tx1"/>
                  </a:solidFill>
                  <a:prstDash val="solid"/>
                  <a:round/>
                  <a:headEnd type="none" w="med" len="med"/>
                  <a:tailEnd type="none" w="med" len="med"/>
                </a:ln>
                <a:latin typeface="Adobe Song Std L" pitchFamily="18" charset="-128"/>
                <a:ea typeface="Adobe Song Std L" pitchFamily="18" charset="-128"/>
              </a:rPr>
              <a:t>	</a:t>
            </a:r>
            <a:r>
              <a:rPr lang="en-US" sz="1800" dirty="0" smtClean="0">
                <a:ln w="3175" cap="flat" cmpd="sng" algn="ctr">
                  <a:solidFill>
                    <a:schemeClr val="tx1"/>
                  </a:solidFill>
                  <a:prstDash val="solid"/>
                  <a:round/>
                  <a:headEnd type="none" w="med" len="med"/>
                  <a:tailEnd type="none" w="med" len="med"/>
                </a:ln>
                <a:latin typeface="Adobe Song Std L" pitchFamily="18" charset="-128"/>
                <a:ea typeface="Adobe Song Std L" pitchFamily="18" charset="-128"/>
              </a:rPr>
              <a:t>-Also, the recognition you give them should come with a set of standards, 	otherwise it will have a negative impact</a:t>
            </a:r>
          </a:p>
          <a:p>
            <a:pPr marL="0" indent="0">
              <a:buNone/>
            </a:pPr>
            <a:endParaRPr lang="en-US" sz="1800" dirty="0" smtClean="0">
              <a:ln w="3175" cap="flat" cmpd="sng" algn="ctr">
                <a:solidFill>
                  <a:schemeClr val="tx1"/>
                </a:solidFill>
                <a:prstDash val="solid"/>
                <a:round/>
                <a:headEnd type="none" w="med" len="med"/>
                <a:tailEnd type="none" w="med" len="med"/>
              </a:ln>
              <a:latin typeface="Adobe Song Std L" pitchFamily="18" charset="-128"/>
              <a:ea typeface="Adobe Song Std L" pitchFamily="18" charset="-128"/>
            </a:endParaRPr>
          </a:p>
          <a:p>
            <a:pPr>
              <a:buFont typeface="Wingdings" pitchFamily="2" charset="2"/>
              <a:buChar char="v"/>
            </a:pPr>
            <a:r>
              <a:rPr lang="en-US" sz="1800" dirty="0" smtClean="0">
                <a:ln w="3175" cap="flat" cmpd="sng" algn="ctr">
                  <a:solidFill>
                    <a:schemeClr val="tx1"/>
                  </a:solidFill>
                  <a:prstDash val="solid"/>
                  <a:round/>
                  <a:headEnd type="none" w="med" len="med"/>
                  <a:tailEnd type="none" w="med" len="med"/>
                </a:ln>
                <a:latin typeface="Adobe Song Std L" pitchFamily="18" charset="-128"/>
                <a:ea typeface="Adobe Song Std L" pitchFamily="18" charset="-128"/>
              </a:rPr>
              <a:t>Make the recognition of their accomplishments as personal as possible. This can mean helping the students make ambitious personal standards for themselves</a:t>
            </a:r>
          </a:p>
          <a:p>
            <a:pPr marL="0" indent="0">
              <a:buNone/>
            </a:pPr>
            <a:endParaRPr lang="en-US" sz="1800" dirty="0" smtClean="0">
              <a:ln w="3175" cap="flat" cmpd="sng" algn="ctr">
                <a:solidFill>
                  <a:schemeClr val="tx1"/>
                </a:solidFill>
                <a:prstDash val="solid"/>
                <a:round/>
                <a:headEnd type="none" w="med" len="med"/>
                <a:tailEnd type="none" w="med" len="med"/>
              </a:ln>
              <a:latin typeface="Adobe Song Std L" pitchFamily="18" charset="-128"/>
              <a:ea typeface="Adobe Song Std L" pitchFamily="18" charset="-128"/>
            </a:endParaRPr>
          </a:p>
          <a:p>
            <a:pPr>
              <a:buFont typeface="Wingdings" pitchFamily="2" charset="2"/>
              <a:buChar char="v"/>
            </a:pPr>
            <a:r>
              <a:rPr lang="en-US" sz="1800" dirty="0" smtClean="0">
                <a:ln w="3175" cap="flat" cmpd="sng" algn="ctr">
                  <a:solidFill>
                    <a:schemeClr val="tx1"/>
                  </a:solidFill>
                  <a:prstDash val="solid"/>
                  <a:round/>
                  <a:headEnd type="none" w="med" len="med"/>
                  <a:tailEnd type="none" w="med" len="med"/>
                </a:ln>
                <a:latin typeface="Adobe Song Std L" pitchFamily="18" charset="-128"/>
                <a:ea typeface="Adobe Song Std L" pitchFamily="18" charset="-128"/>
              </a:rPr>
              <a:t>Recognition can be in the form of tangible rewards or by some form of intangible reward like verbal recognition. Although it might be better to use intangible rewards because it will promote the behavior to last longer than just that time you used it.</a:t>
            </a:r>
            <a:endParaRPr lang="en-US" sz="1800" dirty="0" smtClean="0">
              <a:ln w="3175" cap="flat" cmpd="sng" algn="ctr">
                <a:solidFill>
                  <a:schemeClr val="tx1"/>
                </a:solidFill>
                <a:prstDash val="solid"/>
                <a:round/>
                <a:headEnd type="none" w="med" len="med"/>
                <a:tailEnd type="none" w="med" len="med"/>
              </a:ln>
              <a:latin typeface="Adobe Song Std L" pitchFamily="18" charset="-128"/>
              <a:ea typeface="Adobe Song Std L" pitchFamily="18"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5"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randombar(vertical)">
                                      <p:cBhvr>
                                        <p:cTn id="14" dur="500"/>
                                        <p:tgtEl>
                                          <p:spTgt spid="3">
                                            <p:txEl>
                                              <p:pRg st="4" end="4"/>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5"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randombar(vertical)">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1000"/>
                                        <p:tgtEl>
                                          <p:spTgt spid="3">
                                            <p:txEl>
                                              <p:pRg st="6" end="6"/>
                                            </p:txEl>
                                          </p:spTgt>
                                        </p:tgtEl>
                                      </p:cBhvr>
                                    </p:animEffect>
                                    <p:anim calcmode="lin" valueType="num">
                                      <p:cBhvr>
                                        <p:cTn id="2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1000"/>
                                        <p:tgtEl>
                                          <p:spTgt spid="3">
                                            <p:txEl>
                                              <p:pRg st="8" end="8"/>
                                            </p:txEl>
                                          </p:spTgt>
                                        </p:tgtEl>
                                      </p:cBhvr>
                                    </p:animEffect>
                                    <p:anim calcmode="lin" valueType="num">
                                      <p:cBhvr>
                                        <p:cTn id="3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13799"/>
            <a:ext cx="8396514" cy="6117629"/>
          </a:xfrm>
        </p:spPr>
        <p:txBody>
          <a:bodyPr>
            <a:normAutofit fontScale="92500" lnSpcReduction="10000"/>
          </a:bodyPr>
          <a:lstStyle/>
          <a:p>
            <a:pPr algn="ctr">
              <a:buNone/>
            </a:pPr>
            <a:r>
              <a:rPr lang="en-US" dirty="0" smtClean="0">
                <a:solidFill>
                  <a:srgbClr val="000000"/>
                </a:solidFill>
              </a:rPr>
              <a:t>How do you try to apply these techniques to the classroom??</a:t>
            </a:r>
          </a:p>
          <a:p>
            <a:pPr>
              <a:buNone/>
            </a:pPr>
            <a:endParaRPr lang="en-US" sz="2400" dirty="0" smtClean="0">
              <a:solidFill>
                <a:srgbClr val="000000"/>
              </a:solidFill>
              <a:latin typeface="American Typewriter"/>
              <a:cs typeface="American Typewriter"/>
            </a:endParaRPr>
          </a:p>
          <a:p>
            <a:pPr>
              <a:buNone/>
            </a:pPr>
            <a:r>
              <a:rPr lang="en-US" sz="2400" dirty="0" smtClean="0">
                <a:solidFill>
                  <a:srgbClr val="000000"/>
                </a:solidFill>
                <a:latin typeface="American Typewriter"/>
                <a:cs typeface="American Typewriter"/>
              </a:rPr>
              <a:t>-</a:t>
            </a:r>
            <a:r>
              <a:rPr lang="en-US" sz="2000" dirty="0" smtClean="0">
                <a:solidFill>
                  <a:srgbClr val="000000"/>
                </a:solidFill>
                <a:latin typeface="American Typewriter"/>
                <a:cs typeface="American Typewriter"/>
              </a:rPr>
              <a:t>Through the use of instruments that help them </a:t>
            </a:r>
            <a:r>
              <a:rPr lang="en-US" sz="2000" dirty="0" smtClean="0">
                <a:solidFill>
                  <a:srgbClr val="75005F"/>
                </a:solidFill>
                <a:latin typeface="American Typewriter"/>
                <a:cs typeface="American Typewriter"/>
              </a:rPr>
              <a:t>keep track </a:t>
            </a:r>
            <a:r>
              <a:rPr lang="en-US" sz="2000" dirty="0" smtClean="0">
                <a:solidFill>
                  <a:srgbClr val="000000"/>
                </a:solidFill>
                <a:latin typeface="American Typewriter"/>
                <a:cs typeface="American Typewriter"/>
              </a:rPr>
              <a:t>of their own progress</a:t>
            </a:r>
          </a:p>
          <a:p>
            <a:pPr>
              <a:buNone/>
            </a:pPr>
            <a:endParaRPr lang="en-US" sz="2000" dirty="0" smtClean="0">
              <a:solidFill>
                <a:srgbClr val="000000"/>
              </a:solidFill>
              <a:latin typeface="American Typewriter"/>
              <a:cs typeface="American Typewriter"/>
            </a:endParaRPr>
          </a:p>
          <a:p>
            <a:pPr>
              <a:buClr>
                <a:schemeClr val="accent5"/>
              </a:buClr>
              <a:buFont typeface="Wingdings" charset="2"/>
              <a:buChar char="ü"/>
            </a:pPr>
            <a:r>
              <a:rPr lang="en-US" sz="2000" dirty="0" smtClean="0">
                <a:solidFill>
                  <a:srgbClr val="000000"/>
                </a:solidFill>
                <a:latin typeface="American Typewriter"/>
                <a:cs typeface="American Typewriter"/>
              </a:rPr>
              <a:t>Self Evaluation Rubrics</a:t>
            </a:r>
          </a:p>
          <a:p>
            <a:pPr>
              <a:buClr>
                <a:schemeClr val="accent5"/>
              </a:buClr>
              <a:buFont typeface="Wingdings" charset="2"/>
              <a:buChar char="ü"/>
            </a:pPr>
            <a:r>
              <a:rPr lang="en-US" sz="2000" dirty="0" smtClean="0">
                <a:solidFill>
                  <a:srgbClr val="000000"/>
                </a:solidFill>
                <a:latin typeface="American Typewriter"/>
                <a:cs typeface="American Typewriter"/>
              </a:rPr>
              <a:t>Journals</a:t>
            </a:r>
          </a:p>
          <a:p>
            <a:pPr>
              <a:buClr>
                <a:schemeClr val="accent5"/>
              </a:buClr>
              <a:buFont typeface="Wingdings" charset="2"/>
              <a:buChar char="ü"/>
            </a:pPr>
            <a:r>
              <a:rPr lang="en-US" sz="2000" dirty="0" smtClean="0">
                <a:solidFill>
                  <a:srgbClr val="000000"/>
                </a:solidFill>
                <a:latin typeface="American Typewriter"/>
                <a:cs typeface="American Typewriter"/>
              </a:rPr>
              <a:t>Anything that involves an individual experience that is centered around the student.</a:t>
            </a:r>
          </a:p>
          <a:p>
            <a:pPr>
              <a:buClr>
                <a:schemeClr val="accent5"/>
              </a:buClr>
              <a:buFont typeface="Wingdings" charset="2"/>
              <a:buChar char="ü"/>
            </a:pPr>
            <a:r>
              <a:rPr lang="en-US" sz="2000" dirty="0" smtClean="0">
                <a:solidFill>
                  <a:srgbClr val="000000"/>
                </a:solidFill>
                <a:latin typeface="American Typewriter"/>
                <a:cs typeface="American Typewriter"/>
              </a:rPr>
              <a:t>Be sure to RECOGNIZE their achievement goals.</a:t>
            </a:r>
          </a:p>
          <a:p>
            <a:pPr algn="ctr">
              <a:buClr>
                <a:schemeClr val="accent5"/>
              </a:buClr>
              <a:buNone/>
            </a:pPr>
            <a:r>
              <a:rPr lang="en-US" sz="2000" dirty="0" smtClean="0">
                <a:solidFill>
                  <a:srgbClr val="000000"/>
                </a:solidFill>
                <a:latin typeface="American Typewriter"/>
                <a:cs typeface="American Typewriter"/>
              </a:rPr>
              <a:t>(but only very specific achievements)</a:t>
            </a:r>
          </a:p>
          <a:p>
            <a:pPr>
              <a:buClr>
                <a:schemeClr val="accent5"/>
              </a:buClr>
              <a:buNone/>
            </a:pPr>
            <a:r>
              <a:rPr lang="en-US" sz="1900" b="1" dirty="0" smtClean="0">
                <a:solidFill>
                  <a:srgbClr val="000000"/>
                </a:solidFill>
                <a:latin typeface="American Typewriter"/>
                <a:cs typeface="American Typewriter"/>
              </a:rPr>
              <a:t>This reflection make the student more aware of what's going on.</a:t>
            </a:r>
          </a:p>
          <a:p>
            <a:pPr algn="ctr">
              <a:buClr>
                <a:schemeClr val="accent5"/>
              </a:buClr>
              <a:buNone/>
            </a:pPr>
            <a:r>
              <a:rPr lang="en-US" sz="2400" dirty="0" smtClean="0">
                <a:solidFill>
                  <a:schemeClr val="accent3">
                    <a:lumMod val="75000"/>
                  </a:schemeClr>
                </a:solidFill>
              </a:rPr>
              <a:t>This could be easily used in any math or science classroom by setting specific goals for the students, recording those goals in a rubric at the             end of every class and then recognizing the success of those specific goals.</a:t>
            </a:r>
            <a:endParaRPr lang="en-US" sz="2400" dirty="0" smtClean="0">
              <a:solidFill>
                <a:schemeClr val="accent3">
                  <a:lumMod val="75000"/>
                </a:schemeClr>
              </a:solidFill>
            </a:endParaRPr>
          </a:p>
          <a:p>
            <a:pPr>
              <a:buClr>
                <a:schemeClr val="accent5"/>
              </a:buClr>
              <a:buNone/>
            </a:pPr>
            <a:endParaRPr lang="en-US" dirty="0" smtClean="0"/>
          </a:p>
          <a:p>
            <a:pPr>
              <a:buNone/>
            </a:pPr>
            <a:endParaRPr lang="en-US" dirty="0"/>
          </a:p>
        </p:txBody>
      </p:sp>
      <p:pic>
        <p:nvPicPr>
          <p:cNvPr id="6" name="Picture 5"/>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7258" y="5648555"/>
            <a:ext cx="1038342" cy="1169156"/>
          </a:xfrm>
          <a:prstGeom prst="rect">
            <a:avLst/>
          </a:prstGeom>
        </p:spPr>
      </p:pic>
      <p:pic>
        <p:nvPicPr>
          <p:cNvPr id="7" name="Picture 6" descr="Unknown.jpeg"/>
          <p:cNvPicPr>
            <a:picLocks noChangeAspect="1"/>
          </p:cNvPicPr>
          <p:nvPr/>
        </p:nvPicPr>
        <p:blipFill>
          <a:blip r:embed="rId4"/>
          <a:stretch>
            <a:fillRect/>
          </a:stretch>
        </p:blipFill>
        <p:spPr>
          <a:xfrm>
            <a:off x="4576837" y="2010298"/>
            <a:ext cx="1311111" cy="98206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2"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2"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p:cTn id="1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2"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p:cTn id="23"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5" end="5"/>
                                            </p:txEl>
                                          </p:spTgt>
                                        </p:tgtEl>
                                        <p:attrNameLst>
                                          <p:attrName>ppt_h</p:attrName>
                                        </p:attrNameLst>
                                      </p:cBhvr>
                                      <p:tavLst>
                                        <p:tav tm="0">
                                          <p:val>
                                            <p:fltVal val="0"/>
                                          </p:val>
                                        </p:tav>
                                        <p:tav tm="100000">
                                          <p:val>
                                            <p:strVal val="#ppt_h"/>
                                          </p:val>
                                        </p:tav>
                                      </p:tavLst>
                                    </p:anim>
                                    <p:anim calcmode="lin" valueType="num">
                                      <p:cBhvr>
                                        <p:cTn id="25" dur="500" fill="hold"/>
                                        <p:tgtEl>
                                          <p:spTgt spid="3">
                                            <p:txEl>
                                              <p:pRg st="5" end="5"/>
                                            </p:txEl>
                                          </p:spTgt>
                                        </p:tgtEl>
                                        <p:attrNameLst>
                                          <p:attrName>style.rotation</p:attrName>
                                        </p:attrNameLst>
                                      </p:cBhvr>
                                      <p:tavLst>
                                        <p:tav tm="0">
                                          <p:val>
                                            <p:fltVal val="360"/>
                                          </p:val>
                                        </p:tav>
                                        <p:tav tm="100000">
                                          <p:val>
                                            <p:fltVal val="0"/>
                                          </p:val>
                                        </p:tav>
                                      </p:tavLst>
                                    </p:anim>
                                    <p:animEffect transition="in" filter="fad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2"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p:cTn id="31"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6" end="6"/>
                                            </p:txEl>
                                          </p:spTgt>
                                        </p:tgtEl>
                                        <p:attrNameLst>
                                          <p:attrName>ppt_h</p:attrName>
                                        </p:attrNameLst>
                                      </p:cBhvr>
                                      <p:tavLst>
                                        <p:tav tm="0">
                                          <p:val>
                                            <p:fltVal val="0"/>
                                          </p:val>
                                        </p:tav>
                                        <p:tav tm="100000">
                                          <p:val>
                                            <p:strVal val="#ppt_h"/>
                                          </p:val>
                                        </p:tav>
                                      </p:tavLst>
                                    </p:anim>
                                    <p:anim calcmode="lin" valueType="num">
                                      <p:cBhvr>
                                        <p:cTn id="33" dur="500" fill="hold"/>
                                        <p:tgtEl>
                                          <p:spTgt spid="3">
                                            <p:txEl>
                                              <p:pRg st="6" end="6"/>
                                            </p:txEl>
                                          </p:spTgt>
                                        </p:tgtEl>
                                        <p:attrNameLst>
                                          <p:attrName>style.rotation</p:attrName>
                                        </p:attrNameLst>
                                      </p:cBhvr>
                                      <p:tavLst>
                                        <p:tav tm="0">
                                          <p:val>
                                            <p:fltVal val="360"/>
                                          </p:val>
                                        </p:tav>
                                        <p:tav tm="100000">
                                          <p:val>
                                            <p:fltVal val="0"/>
                                          </p:val>
                                        </p:tav>
                                      </p:tavLst>
                                    </p:anim>
                                    <p:animEffect transition="in" filter="fade">
                                      <p:cBhvr>
                                        <p:cTn id="34" dur="500"/>
                                        <p:tgtEl>
                                          <p:spTgt spid="3">
                                            <p:txEl>
                                              <p:pRg st="6" end="6"/>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grpId="2"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p:cTn id="39"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7" end="7"/>
                                            </p:txEl>
                                          </p:spTgt>
                                        </p:tgtEl>
                                        <p:attrNameLst>
                                          <p:attrName>ppt_h</p:attrName>
                                        </p:attrNameLst>
                                      </p:cBhvr>
                                      <p:tavLst>
                                        <p:tav tm="0">
                                          <p:val>
                                            <p:fltVal val="0"/>
                                          </p:val>
                                        </p:tav>
                                        <p:tav tm="100000">
                                          <p:val>
                                            <p:strVal val="#ppt_h"/>
                                          </p:val>
                                        </p:tav>
                                      </p:tavLst>
                                    </p:anim>
                                    <p:anim calcmode="lin" valueType="num">
                                      <p:cBhvr>
                                        <p:cTn id="41" dur="500" fill="hold"/>
                                        <p:tgtEl>
                                          <p:spTgt spid="3">
                                            <p:txEl>
                                              <p:pRg st="7" end="7"/>
                                            </p:txEl>
                                          </p:spTgt>
                                        </p:tgtEl>
                                        <p:attrNameLst>
                                          <p:attrName>style.rotation</p:attrName>
                                        </p:attrNameLst>
                                      </p:cBhvr>
                                      <p:tavLst>
                                        <p:tav tm="0">
                                          <p:val>
                                            <p:fltVal val="360"/>
                                          </p:val>
                                        </p:tav>
                                        <p:tav tm="100000">
                                          <p:val>
                                            <p:fltVal val="0"/>
                                          </p:val>
                                        </p:tav>
                                      </p:tavLst>
                                    </p:anim>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9" presetClass="entr" presetSubtype="0" decel="100000" fill="hold" grpId="2"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p:cTn id="47"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48" dur="500" fill="hold"/>
                                        <p:tgtEl>
                                          <p:spTgt spid="3">
                                            <p:txEl>
                                              <p:pRg st="8" end="8"/>
                                            </p:txEl>
                                          </p:spTgt>
                                        </p:tgtEl>
                                        <p:attrNameLst>
                                          <p:attrName>ppt_h</p:attrName>
                                        </p:attrNameLst>
                                      </p:cBhvr>
                                      <p:tavLst>
                                        <p:tav tm="0">
                                          <p:val>
                                            <p:fltVal val="0"/>
                                          </p:val>
                                        </p:tav>
                                        <p:tav tm="100000">
                                          <p:val>
                                            <p:strVal val="#ppt_h"/>
                                          </p:val>
                                        </p:tav>
                                      </p:tavLst>
                                    </p:anim>
                                    <p:anim calcmode="lin" valueType="num">
                                      <p:cBhvr>
                                        <p:cTn id="49" dur="500" fill="hold"/>
                                        <p:tgtEl>
                                          <p:spTgt spid="3">
                                            <p:txEl>
                                              <p:pRg st="8" end="8"/>
                                            </p:txEl>
                                          </p:spTgt>
                                        </p:tgtEl>
                                        <p:attrNameLst>
                                          <p:attrName>style.rotation</p:attrName>
                                        </p:attrNameLst>
                                      </p:cBhvr>
                                      <p:tavLst>
                                        <p:tav tm="0">
                                          <p:val>
                                            <p:fltVal val="360"/>
                                          </p:val>
                                        </p:tav>
                                        <p:tav tm="100000">
                                          <p:val>
                                            <p:fltVal val="0"/>
                                          </p:val>
                                        </p:tav>
                                      </p:tavLst>
                                    </p:anim>
                                    <p:animEffect transition="in" filter="fade">
                                      <p:cBhvr>
                                        <p:cTn id="50" dur="500"/>
                                        <p:tgtEl>
                                          <p:spTgt spid="3">
                                            <p:txEl>
                                              <p:pRg st="8" end="8"/>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49" presetClass="entr" presetSubtype="0" decel="100000" fill="hold" grpId="2"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p:cTn id="55"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56" dur="500" fill="hold"/>
                                        <p:tgtEl>
                                          <p:spTgt spid="3">
                                            <p:txEl>
                                              <p:pRg st="9" end="9"/>
                                            </p:txEl>
                                          </p:spTgt>
                                        </p:tgtEl>
                                        <p:attrNameLst>
                                          <p:attrName>ppt_h</p:attrName>
                                        </p:attrNameLst>
                                      </p:cBhvr>
                                      <p:tavLst>
                                        <p:tav tm="0">
                                          <p:val>
                                            <p:fltVal val="0"/>
                                          </p:val>
                                        </p:tav>
                                        <p:tav tm="100000">
                                          <p:val>
                                            <p:strVal val="#ppt_h"/>
                                          </p:val>
                                        </p:tav>
                                      </p:tavLst>
                                    </p:anim>
                                    <p:anim calcmode="lin" valueType="num">
                                      <p:cBhvr>
                                        <p:cTn id="57" dur="500" fill="hold"/>
                                        <p:tgtEl>
                                          <p:spTgt spid="3">
                                            <p:txEl>
                                              <p:pRg st="9" end="9"/>
                                            </p:txEl>
                                          </p:spTgt>
                                        </p:tgtEl>
                                        <p:attrNameLst>
                                          <p:attrName>style.rotation</p:attrName>
                                        </p:attrNameLst>
                                      </p:cBhvr>
                                      <p:tavLst>
                                        <p:tav tm="0">
                                          <p:val>
                                            <p:fltVal val="360"/>
                                          </p:val>
                                        </p:tav>
                                        <p:tav tm="100000">
                                          <p:val>
                                            <p:fltVal val="0"/>
                                          </p:val>
                                        </p:tav>
                                      </p:tavLst>
                                    </p:anim>
                                    <p:animEffect transition="in" filter="fade">
                                      <p:cBhvr>
                                        <p:cTn id="58" dur="500"/>
                                        <p:tgtEl>
                                          <p:spTgt spid="3">
                                            <p:txEl>
                                              <p:pRg st="9" end="9"/>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49" presetClass="entr" presetSubtype="0" decel="100000" fill="hold" grpId="2" nodeType="clickEffect">
                                  <p:stCondLst>
                                    <p:cond delay="0"/>
                                  </p:stCondLst>
                                  <p:childTnLst>
                                    <p:set>
                                      <p:cBhvr>
                                        <p:cTn id="62" dur="1" fill="hold">
                                          <p:stCondLst>
                                            <p:cond delay="0"/>
                                          </p:stCondLst>
                                        </p:cTn>
                                        <p:tgtEl>
                                          <p:spTgt spid="3">
                                            <p:txEl>
                                              <p:pRg st="10" end="10"/>
                                            </p:txEl>
                                          </p:spTgt>
                                        </p:tgtEl>
                                        <p:attrNameLst>
                                          <p:attrName>style.visibility</p:attrName>
                                        </p:attrNameLst>
                                      </p:cBhvr>
                                      <p:to>
                                        <p:strVal val="visible"/>
                                      </p:to>
                                    </p:set>
                                    <p:anim calcmode="lin" valueType="num">
                                      <p:cBhvr>
                                        <p:cTn id="63"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64" dur="500" fill="hold"/>
                                        <p:tgtEl>
                                          <p:spTgt spid="3">
                                            <p:txEl>
                                              <p:pRg st="10" end="10"/>
                                            </p:txEl>
                                          </p:spTgt>
                                        </p:tgtEl>
                                        <p:attrNameLst>
                                          <p:attrName>ppt_h</p:attrName>
                                        </p:attrNameLst>
                                      </p:cBhvr>
                                      <p:tavLst>
                                        <p:tav tm="0">
                                          <p:val>
                                            <p:fltVal val="0"/>
                                          </p:val>
                                        </p:tav>
                                        <p:tav tm="100000">
                                          <p:val>
                                            <p:strVal val="#ppt_h"/>
                                          </p:val>
                                        </p:tav>
                                      </p:tavLst>
                                    </p:anim>
                                    <p:anim calcmode="lin" valueType="num">
                                      <p:cBhvr>
                                        <p:cTn id="65" dur="500" fill="hold"/>
                                        <p:tgtEl>
                                          <p:spTgt spid="3">
                                            <p:txEl>
                                              <p:pRg st="10" end="10"/>
                                            </p:txEl>
                                          </p:spTgt>
                                        </p:tgtEl>
                                        <p:attrNameLst>
                                          <p:attrName>style.rotation</p:attrName>
                                        </p:attrNameLst>
                                      </p:cBhvr>
                                      <p:tavLst>
                                        <p:tav tm="0">
                                          <p:val>
                                            <p:fltVal val="360"/>
                                          </p:val>
                                        </p:tav>
                                        <p:tav tm="100000">
                                          <p:val>
                                            <p:fltVal val="0"/>
                                          </p:val>
                                        </p:tav>
                                      </p:tavLst>
                                    </p:anim>
                                    <p:animEffect transition="in" filter="fade">
                                      <p:cBhvr>
                                        <p:cTn id="66" dur="500"/>
                                        <p:tgtEl>
                                          <p:spTgt spid="3">
                                            <p:txEl>
                                              <p:pRg st="10" end="1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0" presetClass="path" presetSubtype="0" accel="50000" decel="50000" fill="hold" nodeType="clickEffect">
                                  <p:stCondLst>
                                    <p:cond delay="0"/>
                                  </p:stCondLst>
                                  <p:childTnLst>
                                    <p:animMotion origin="layout" path="M 2.61715E-6 -3.5554E-6 C 0.00052 -0.00485 0.00017 -0.01017 0.00156 -0.01457 C 0.00243 -0.01804 0.00468 -0.02012 0.00625 -0.0229 C 0.00954 -0.02961 0.00867 -0.03007 0.01388 -0.03539 C 0.01822 -0.04001 0.02395 -0.04279 0.02794 -0.04788 C 0.03367 -0.05574 0.03037 -0.0532 0.03731 -0.05621 C 0.05102 -0.07009 0.07185 -0.07101 0.08886 -0.07286 C 0.11211 -0.07217 0.13554 -0.07263 0.15897 -0.07078 C 0.16852 -0.07009 0.18032 -0.06453 0.19021 -0.06245 C 0.2034 -0.05667 0.21589 -0.04626 0.22908 -0.04163 C 0.2362 -0.03585 0.24332 -0.03215 0.25095 -0.02706 C 0.26015 -0.02105 0.27022 -0.01087 0.2808 -0.00832 C 0.31465 -0.00046 0.2926 -0.00763 0.30874 -0.00208 C 0.3169 0.00509 0.3261 0.00579 0.3353 0.01041 C 0.34745 0.01643 0.35959 0.0192 0.37278 0.0229 C 0.38927 0.03748 0.4344 0.03447 0.45071 0.0354 C 0.46789 0.0347 0.48507 0.03447 0.50208 0.03331 C 0.51579 0.03216 0.52933 0.02129 0.54269 0.01874 C 0.55345 0.01134 0.56508 0.00625 0.57549 -0.00208 C 0.58486 -0.00948 0.59476 -0.01943 0.605 -0.0229 C 0.6135 -0.03955 0.60257 -0.01943 0.61281 -0.03331 C 0.61784 -0.04025 0.62183 -0.0495 0.62686 -0.05621 C 0.64179 -0.07633 0.67199 -0.08489 0.69264 -0.08929 C 0.75026 -0.0879 0.78913 -0.10872 0.82211 -0.04996 C 0.82714 -0.02868 0.82818 -0.02151 0.82818 0.00209 " pathEditMode="relative" rAng="0" ptsTypes="ffffffffffffffffffffffffA">
                                      <p:cBhvr>
                                        <p:cTn id="70" dur="2000" fill="hold"/>
                                        <p:tgtEl>
                                          <p:spTgt spid="6"/>
                                        </p:tgtEl>
                                        <p:attrNameLst>
                                          <p:attrName>ppt_x</p:attrName>
                                          <p:attrName>ppt_y</p:attrName>
                                        </p:attrNameLst>
                                      </p:cBhvr>
                                      <p:rCtr x="41400" y="-3600"/>
                                    </p:animMotion>
                                  </p:childTnLst>
                                </p:cTn>
                              </p:par>
                            </p:childTnLst>
                          </p:cTn>
                        </p:par>
                      </p:childTnLst>
                    </p:cTn>
                  </p:par>
                  <p:par>
                    <p:cTn id="71" fill="hold">
                      <p:stCondLst>
                        <p:cond delay="indefinite"/>
                      </p:stCondLst>
                      <p:childTnLst>
                        <p:par>
                          <p:cTn id="72" fill="hold">
                            <p:stCondLst>
                              <p:cond delay="0"/>
                            </p:stCondLst>
                            <p:childTnLst>
                              <p:par>
                                <p:cTn id="73" presetID="2" presetClass="entr" presetSubtype="4" accel="50000" decel="50000" fill="hold" nodeType="clickEffect">
                                  <p:stCondLst>
                                    <p:cond delay="0"/>
                                  </p:stCondLst>
                                  <p:childTnLst>
                                    <p:set>
                                      <p:cBhvr>
                                        <p:cTn id="74" dur="1" fill="hold">
                                          <p:stCondLst>
                                            <p:cond delay="0"/>
                                          </p:stCondLst>
                                        </p:cTn>
                                        <p:tgtEl>
                                          <p:spTgt spid="6"/>
                                        </p:tgtEl>
                                        <p:attrNameLst>
                                          <p:attrName>style.visibility</p:attrName>
                                        </p:attrNameLst>
                                      </p:cBhvr>
                                      <p:to>
                                        <p:strVal val="visible"/>
                                      </p:to>
                                    </p:set>
                                    <p:anim calcmode="lin" valueType="num">
                                      <p:cBhvr additive="base">
                                        <p:cTn id="75" dur="500" fill="hold"/>
                                        <p:tgtEl>
                                          <p:spTgt spid="6"/>
                                        </p:tgtEl>
                                        <p:attrNameLst>
                                          <p:attrName>ppt_x</p:attrName>
                                        </p:attrNameLst>
                                      </p:cBhvr>
                                      <p:tavLst>
                                        <p:tav tm="0">
                                          <p:val>
                                            <p:strVal val="#ppt_x"/>
                                          </p:val>
                                        </p:tav>
                                        <p:tav tm="100000">
                                          <p:val>
                                            <p:strVal val="#ppt_x"/>
                                          </p:val>
                                        </p:tav>
                                      </p:tavLst>
                                    </p:anim>
                                    <p:anim calcmode="lin" valueType="num">
                                      <p:cBhvr additive="base">
                                        <p:cTn id="7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2" build="p"/>
    </p:bldLst>
  </p:timing>
</p:sld>
</file>

<file path=ppt/theme/theme1.xml><?xml version="1.0" encoding="utf-8"?>
<a:theme xmlns:a="http://schemas.openxmlformats.org/drawingml/2006/main" name="Office Them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Spectrum">
      <a:majorFont>
        <a:latin typeface="Corbel"/>
        <a:ea typeface=""/>
        <a:cs typeface=""/>
        <a:font script="Jpan" typeface="ＭＳ ゴシック"/>
      </a:majorFont>
      <a:minorFont>
        <a:latin typeface="Calibri"/>
        <a:ea typeface=""/>
        <a:cs typeface=""/>
        <a:font script="Jpan" typeface="ＭＳ 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2306</TotalTime>
  <Words>297</Words>
  <Application>Microsoft Office PowerPoint</Application>
  <PresentationFormat>On-screen Show (4:3)</PresentationFormat>
  <Paragraphs>33</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CHAPTER 4</vt:lpstr>
      <vt:lpstr>What Reinforcing Effort Means</vt:lpstr>
      <vt:lpstr>How Do You Recognize Their Effort?</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dc:title>
  <dc:creator>Amanda Miller</dc:creator>
  <cp:lastModifiedBy>Amanda Miller</cp:lastModifiedBy>
  <cp:revision>9</cp:revision>
  <dcterms:created xsi:type="dcterms:W3CDTF">2011-03-26T18:31:44Z</dcterms:created>
  <dcterms:modified xsi:type="dcterms:W3CDTF">2011-03-29T21:56:09Z</dcterms:modified>
</cp:coreProperties>
</file>